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35" d="100"/>
          <a:sy n="35" d="100"/>
        </p:scale>
        <p:origin x="-1470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16.01.2020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 smtClean="0"/>
              <a:t>К 85-ЛЕТИЮ САКСКОГО РАЙОНА</a:t>
            </a:r>
            <a:endParaRPr lang="ru-RU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 smtClean="0"/>
          </a:p>
          <a:p>
            <a:r>
              <a:rPr lang="ru-RU" dirty="0" smtClean="0"/>
              <a:t>ИСТОРИЧЕСКАЯ СПРАВКА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155047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060848"/>
            <a:ext cx="7745505" cy="4392487"/>
          </a:xfrm>
        </p:spPr>
        <p:txBody>
          <a:bodyPr>
            <a:normAutofit fontScale="55000" lnSpcReduction="20000"/>
          </a:bodyPr>
          <a:lstStyle/>
          <a:p>
            <a:pPr algn="just" fontAlgn="base"/>
            <a:r>
              <a:rPr lang="ru-RU" sz="2500" dirty="0"/>
              <a:t>Территория района представляет собой открытую плоскую равнину, которая прорезается неглубокими долинами рек и балками с пологими склонами (крутизна 3—8 градусов). Площадь района составляет - 2257 км². </a:t>
            </a:r>
          </a:p>
          <a:p>
            <a:pPr algn="just" fontAlgn="base"/>
            <a:r>
              <a:rPr lang="ru-RU" sz="2500" dirty="0"/>
              <a:t>Рек в районе практически нет, за исключением небольшой реки, которая впадает в озеро Кизил-Яр и пересыхает в течение большей части года. В районе большое количество соляных озёр с грунтовыми берегами и илистым дном. Уровень воды большинства озёр на 1—2 метра ниже уровня моря. Зимой озёра не замерзают. </a:t>
            </a:r>
          </a:p>
          <a:p>
            <a:pPr algn="just" fontAlgn="base"/>
            <a:r>
              <a:rPr lang="ru-RU" sz="2500" dirty="0"/>
              <a:t>Берег Чёрного моря (</a:t>
            </a:r>
            <a:r>
              <a:rPr lang="ru-RU" sz="2500" dirty="0" err="1"/>
              <a:t>Каламитский</a:t>
            </a:r>
            <a:r>
              <a:rPr lang="ru-RU" sz="2500" dirty="0"/>
              <a:t> залив) преимущественно низменный, пологий, вокруг есть полосы прибрежных пляжей шириной от 3 до 40 метров. Глубины в 5 м отдалены от берега на расстоянии 200—500 м, глубины в 10 м отдалены от берега на 0,6—1,5 км. Сильное волнение и штормы бывают в период октября—февраля. </a:t>
            </a:r>
            <a:endParaRPr lang="ru-RU" sz="2500" dirty="0" smtClean="0"/>
          </a:p>
          <a:p>
            <a:pPr algn="just" fontAlgn="base"/>
            <a:r>
              <a:rPr lang="ru-RU" sz="2500" dirty="0" smtClean="0"/>
              <a:t>Растительность </a:t>
            </a:r>
            <a:r>
              <a:rPr lang="ru-RU" sz="2500" dirty="0"/>
              <a:t>древовидно-кустарниковая. Территория имеет вид однообразной степной равнины. </a:t>
            </a:r>
          </a:p>
          <a:p>
            <a:pPr algn="just" fontAlgn="base"/>
            <a:r>
              <a:rPr lang="ru-RU" sz="2500" dirty="0"/>
              <a:t>В районе действует несколько глубинных буровых скважин (до 1200 м) по добыче минеральной воды. Соляные озёра богаты лечебными грязями, которые используются для лечения опорно-двигательного аппарата, гинекологических и других заболеваний. </a:t>
            </a:r>
          </a:p>
          <a:p>
            <a:pPr algn="just" fontAlgn="base"/>
            <a:r>
              <a:rPr lang="ru-RU" sz="2500" dirty="0"/>
              <a:t>Действует больше 50 карьеров по добыче камня-ракушечника, который используется как строительный материал. </a:t>
            </a:r>
          </a:p>
          <a:p>
            <a:pPr algn="just" fontAlgn="base"/>
            <a:r>
              <a:rPr lang="ru-RU" sz="2500" dirty="0"/>
              <a:t>Запасы поваренной соли в </a:t>
            </a:r>
            <a:r>
              <a:rPr lang="ru-RU" sz="2500" dirty="0" err="1"/>
              <a:t>Сакских</a:t>
            </a:r>
            <a:r>
              <a:rPr lang="ru-RU" sz="2500" dirty="0"/>
              <a:t> озёрах оцениваются в 10 миллионов тонн. Соль отличается прекрасными пищевыми качествами. Рассол солёных озёр богат разными химическими элементами, необходимыми для химической промышленности.</a:t>
            </a:r>
          </a:p>
          <a:p>
            <a:pPr marL="0" indent="0">
              <a:buNone/>
            </a:pP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130652"/>
          </a:xfrm>
        </p:spPr>
        <p:txBody>
          <a:bodyPr/>
          <a:lstStyle/>
          <a:p>
            <a:r>
              <a:rPr lang="ru-RU" b="1" dirty="0" smtClean="0"/>
              <a:t>Природные </a:t>
            </a:r>
            <a:r>
              <a:rPr lang="ru-RU" b="1" dirty="0"/>
              <a:t>ресурсы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8339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fontAlgn="base"/>
            <a:r>
              <a:rPr lang="ru-RU" sz="2600" dirty="0"/>
              <a:t>В отличие от других районов Республики Крым, </a:t>
            </a:r>
            <a:r>
              <a:rPr lang="ru-RU" sz="2600" dirty="0" err="1"/>
              <a:t>Сакский</a:t>
            </a:r>
            <a:r>
              <a:rPr lang="ru-RU" sz="2600" dirty="0"/>
              <a:t> район не богат историческими памятниками, но и здесь можно встретить интересные объекты истории.</a:t>
            </a:r>
          </a:p>
          <a:p>
            <a:pPr algn="just" fontAlgn="base"/>
            <a:r>
              <a:rPr lang="ru-RU" sz="2600" b="1" dirty="0" smtClean="0"/>
              <a:t> </a:t>
            </a:r>
            <a:r>
              <a:rPr lang="ru-RU" sz="2600" b="1" dirty="0"/>
              <a:t>Помещичий дом Шлее к.19 в.</a:t>
            </a:r>
            <a:r>
              <a:rPr lang="ru-RU" sz="2600" dirty="0"/>
              <a:t>  Недалеко от города есть маленькое село - </a:t>
            </a:r>
            <a:r>
              <a:rPr lang="ru-RU" sz="2600" dirty="0" err="1"/>
              <a:t>Чеботарка</a:t>
            </a:r>
            <a:r>
              <a:rPr lang="ru-RU" sz="2600" dirty="0"/>
              <a:t>. Село в несколько десятков домов. В середине 19 века здесь было немецкое имение.  Принадлежала усадьба Фердинанду Шлее. Фамилия Шлее в XIX веке известна была всему Крыму - уважаемая и обширная семья немцев-колонистов.  После революции экономию Шлее национализировали. Одно время в доме размещался сельхозтехникум, а после его сделали жилым. Во время Великой Отечественной войны в доме располагался женский полк ночных бомбардировщиков, которых немцы называли «Ночные ведьмы», подвиги которых описаны в хрониках.</a:t>
            </a:r>
          </a:p>
          <a:p>
            <a:pPr algn="just" fontAlgn="base"/>
            <a:r>
              <a:rPr lang="ru-RU" sz="2600" dirty="0"/>
              <a:t>На территории </a:t>
            </a:r>
            <a:r>
              <a:rPr lang="ru-RU" sz="2600" dirty="0" err="1"/>
              <a:t>Сакского</a:t>
            </a:r>
            <a:r>
              <a:rPr lang="ru-RU" sz="2600" dirty="0"/>
              <a:t> района насчитывается 65 объектов, памятников культуры и истории, связанные с событиями Великой Отечественной войны.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/>
              <a:t>Исторические и культурные памятники</a:t>
            </a:r>
            <a:endParaRPr lang="ru-RU" sz="3600" b="1" dirty="0"/>
          </a:p>
        </p:txBody>
      </p:sp>
    </p:spTree>
    <p:extLst>
      <p:ext uri="{BB962C8B-B14F-4D97-AF65-F5344CB8AC3E}">
        <p14:creationId xmlns:p14="http://schemas.microsoft.com/office/powerpoint/2010/main" val="3766477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fontAlgn="base"/>
            <a:r>
              <a:rPr lang="ru-RU" dirty="0"/>
              <a:t>26 января 1935 г.- День образования </a:t>
            </a:r>
            <a:r>
              <a:rPr lang="ru-RU" dirty="0" err="1"/>
              <a:t>Сакского</a:t>
            </a:r>
            <a:r>
              <a:rPr lang="ru-RU" dirty="0"/>
              <a:t> района </a:t>
            </a:r>
          </a:p>
          <a:p>
            <a:pPr algn="just" fontAlgn="base"/>
            <a:r>
              <a:rPr lang="ru-RU" dirty="0"/>
              <a:t>13 апреля 1944 г - День освобождения </a:t>
            </a:r>
            <a:r>
              <a:rPr lang="ru-RU" dirty="0" err="1"/>
              <a:t>Сакского</a:t>
            </a:r>
            <a:r>
              <a:rPr lang="ru-RU" dirty="0"/>
              <a:t> района и </a:t>
            </a:r>
            <a:r>
              <a:rPr lang="ru-RU" dirty="0" err="1"/>
              <a:t>г.Саки</a:t>
            </a:r>
            <a:r>
              <a:rPr lang="ru-RU" dirty="0"/>
              <a:t> от немецко-фашистских захватчиков </a:t>
            </a:r>
          </a:p>
          <a:p>
            <a:pPr algn="just" fontAlgn="base"/>
            <a:r>
              <a:rPr lang="ru-RU" dirty="0"/>
              <a:t>03 февраля 1945 г. - прибытие на аэродром п. </a:t>
            </a:r>
            <a:r>
              <a:rPr lang="ru-RU" dirty="0" err="1"/>
              <a:t>Новофедоровка</a:t>
            </a:r>
            <a:r>
              <a:rPr lang="ru-RU" dirty="0"/>
              <a:t> глав правительств трех союзных держав антигитлеровской коалиции во Второй мировой войне 1939–1945 (СССР, США и Великобритании): председателя СНК СССР </a:t>
            </a:r>
            <a:r>
              <a:rPr lang="ru-RU" dirty="0" err="1"/>
              <a:t>И.В.Сталина</a:t>
            </a:r>
            <a:r>
              <a:rPr lang="ru-RU" dirty="0"/>
              <a:t>, президента США </a:t>
            </a:r>
            <a:r>
              <a:rPr lang="ru-RU" dirty="0" err="1"/>
              <a:t>Ф.Д.Рузвельта</a:t>
            </a:r>
            <a:r>
              <a:rPr lang="ru-RU" dirty="0"/>
              <a:t> и премьер-министра Великобритании </a:t>
            </a:r>
            <a:r>
              <a:rPr lang="ru-RU" dirty="0" err="1"/>
              <a:t>У.Черчилля</a:t>
            </a:r>
            <a:r>
              <a:rPr lang="ru-RU" dirty="0"/>
              <a:t> при участии министров иностранных дел, начальников высших штабов и других советников для участия в Крымской (Ялтинской ) конференции (04-11 февраля 1945 г.).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Знаменательные даты района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17066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 smtClean="0">
                <a:effectLst/>
              </a:rPr>
              <a:t>«…</a:t>
            </a:r>
            <a:r>
              <a:rPr lang="ru-RU" sz="4000" dirty="0">
                <a:effectLst/>
              </a:rPr>
              <a:t>Не зная прошлого, невозможно понять подлинный смысл настоящего и цели будущего</a:t>
            </a:r>
            <a:r>
              <a:rPr lang="ru-RU" sz="4000" dirty="0" smtClean="0">
                <a:effectLst/>
              </a:rPr>
              <a:t>.»</a:t>
            </a:r>
            <a:endParaRPr lang="ru-RU" sz="4000" dirty="0"/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483768" y="3789040"/>
            <a:ext cx="6336704" cy="2664296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ru-RU" dirty="0" smtClean="0">
                <a:effectLst/>
              </a:rPr>
              <a:t>                                                     </a:t>
            </a:r>
            <a:r>
              <a:rPr lang="ru-RU" sz="3900" dirty="0" err="1" smtClean="0">
                <a:effectLst/>
              </a:rPr>
              <a:t>М.Горький</a:t>
            </a:r>
            <a:endParaRPr lang="ru-RU" sz="3900" dirty="0" smtClean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 smtClean="0">
              <a:effectLst/>
            </a:endParaRPr>
          </a:p>
          <a:p>
            <a:endParaRPr lang="ru-RU" dirty="0">
              <a:effectLst/>
            </a:endParaRPr>
          </a:p>
          <a:p>
            <a:endParaRPr lang="ru-RU" dirty="0" smtClean="0">
              <a:effectLst/>
            </a:endParaRPr>
          </a:p>
          <a:p>
            <a:r>
              <a:rPr lang="ru-RU" dirty="0" smtClean="0">
                <a:effectLst/>
              </a:rPr>
              <a:t>Презентацию подготовил старший воспитатель МБДОУ «Светлячок» с. </a:t>
            </a:r>
            <a:r>
              <a:rPr lang="ru-RU" dirty="0" err="1" smtClean="0">
                <a:effectLst/>
              </a:rPr>
              <a:t>Сизовка</a:t>
            </a:r>
            <a:r>
              <a:rPr lang="ru-RU" dirty="0" smtClean="0">
                <a:effectLst/>
              </a:rPr>
              <a:t> </a:t>
            </a:r>
            <a:r>
              <a:rPr lang="ru-RU" dirty="0" err="1" smtClean="0">
                <a:effectLst/>
              </a:rPr>
              <a:t>Важинская</a:t>
            </a:r>
            <a:r>
              <a:rPr lang="ru-RU" dirty="0" smtClean="0">
                <a:effectLst/>
              </a:rPr>
              <a:t> Н.Н.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33798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ru-RU" dirty="0"/>
              <a:t>Свой современный районный статус и </a:t>
            </a:r>
            <a:r>
              <a:rPr lang="ru-RU" dirty="0" smtClean="0"/>
              <a:t>границы </a:t>
            </a:r>
            <a:r>
              <a:rPr lang="ru-RU" dirty="0" err="1"/>
              <a:t>Сакский</a:t>
            </a:r>
            <a:r>
              <a:rPr lang="ru-RU" dirty="0"/>
              <a:t> район получил в 1935 году. </a:t>
            </a:r>
            <a:endParaRPr lang="ru-RU" dirty="0" smtClean="0"/>
          </a:p>
          <a:p>
            <a:pPr algn="just"/>
            <a:r>
              <a:rPr lang="ru-RU" dirty="0" smtClean="0"/>
              <a:t>26 </a:t>
            </a:r>
            <a:r>
              <a:rPr lang="ru-RU" dirty="0"/>
              <a:t>января 1935 года вошло в силу постановление Президиума </a:t>
            </a:r>
            <a:r>
              <a:rPr lang="ru-RU" dirty="0" err="1"/>
              <a:t>КрымЦИК</a:t>
            </a:r>
            <a:r>
              <a:rPr lang="ru-RU" dirty="0"/>
              <a:t> «Об образовании новой административной территориальной сети Крымской АССР». Именно в рамках данного административно-территориального преобразования был образован </a:t>
            </a:r>
            <a:r>
              <a:rPr lang="ru-RU" dirty="0" err="1"/>
              <a:t>Сакский</a:t>
            </a:r>
            <a:r>
              <a:rPr lang="ru-RU" dirty="0"/>
              <a:t> район. Саки получил статус курортного поселка и стал районным центром.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ЮБИЛЕЙНЫЙ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6756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2248347"/>
            <a:ext cx="7745505" cy="4060973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ru-RU" b="1" dirty="0" err="1"/>
              <a:t>Сакский</a:t>
            </a:r>
            <a:r>
              <a:rPr lang="ru-RU" b="1" dirty="0"/>
              <a:t> район</a:t>
            </a:r>
            <a:r>
              <a:rPr lang="ru-RU" dirty="0"/>
              <a:t> Республики Крым расположен в степной зоне на западном побережье Крымского полуострова. Здесь удачно сочетается приморский и степной климат. Такое сочетание позволяет </a:t>
            </a:r>
            <a:r>
              <a:rPr lang="ru-RU" dirty="0" err="1"/>
              <a:t>Сакскому</a:t>
            </a:r>
            <a:r>
              <a:rPr lang="ru-RU" dirty="0"/>
              <a:t> району занимать одно из первых мест в Крыму по количеству солнечных дней в году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   С каждым годом </a:t>
            </a:r>
            <a:r>
              <a:rPr lang="ru-RU" dirty="0" err="1"/>
              <a:t>Сакский</a:t>
            </a:r>
            <a:r>
              <a:rPr lang="ru-RU" dirty="0"/>
              <a:t> район приобретает все большую популярность среди отдыхающих. И это не случайно: в прибрежной зоне района нет ни одного промышленного предприятия, загрязняющего окружающую среду. Морские пляжи </a:t>
            </a:r>
            <a:r>
              <a:rPr lang="ru-RU" dirty="0" err="1"/>
              <a:t>Сакского</a:t>
            </a:r>
            <a:r>
              <a:rPr lang="ru-RU" dirty="0"/>
              <a:t> района являются одними из наиболее экологически чистых в Крыму</a:t>
            </a:r>
            <a:r>
              <a:rPr lang="ru-RU" dirty="0" smtClean="0"/>
              <a:t>.</a:t>
            </a:r>
          </a:p>
          <a:p>
            <a:pPr fontAlgn="base"/>
            <a:endParaRPr lang="ru-RU" dirty="0"/>
          </a:p>
          <a:p>
            <a:pPr fontAlgn="base"/>
            <a:r>
              <a:rPr lang="ru-RU" dirty="0"/>
              <a:t>    Район знаменит большим количеством соляных озер, богатых лечебными грязями. Целительные свойства </a:t>
            </a:r>
            <a:r>
              <a:rPr lang="ru-RU" dirty="0" err="1"/>
              <a:t>сакских</a:t>
            </a:r>
            <a:r>
              <a:rPr lang="ru-RU" dirty="0"/>
              <a:t> грязей известны с давних времен – самые первые упоминания о них встречаются в произведениях древнеримского писателя-эрудита Плиния. Богатые месторождения лечебных грязей и наличие минеральных источников делают </a:t>
            </a:r>
            <a:r>
              <a:rPr lang="ru-RU" dirty="0" err="1"/>
              <a:t>Сакский</a:t>
            </a:r>
            <a:r>
              <a:rPr lang="ru-RU" dirty="0"/>
              <a:t> район идеальным местом для всех, кто хочет не только отдохнуть, но и оздоровиться.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83568" y="476672"/>
            <a:ext cx="7756263" cy="1054250"/>
          </a:xfrm>
        </p:spPr>
        <p:txBody>
          <a:bodyPr/>
          <a:lstStyle/>
          <a:p>
            <a:r>
              <a:rPr lang="ru-RU" sz="2800" dirty="0" smtClean="0"/>
              <a:t>ГЕОГРАФИЧЕСКОЕ МЕСТОРАСПОЛОЖЕНИЕ И КЛИМАТИЧЕСКИЕ ОСОБЕННОСТИ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230078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Герб </a:t>
            </a:r>
            <a:r>
              <a:rPr lang="ru-RU" b="1" dirty="0" err="1"/>
              <a:t>Сакского</a:t>
            </a:r>
            <a:r>
              <a:rPr lang="ru-RU" b="1" dirty="0"/>
              <a:t> района</a:t>
            </a:r>
            <a:endParaRPr lang="ru-RU" dirty="0"/>
          </a:p>
        </p:txBody>
      </p:sp>
      <p:sp>
        <p:nvSpPr>
          <p:cNvPr id="10" name="Объект 9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/>
              <a:t>В</a:t>
            </a:r>
            <a:r>
              <a:rPr lang="ru-RU" dirty="0" smtClean="0"/>
              <a:t>аряжский </a:t>
            </a:r>
            <a:r>
              <a:rPr lang="ru-RU" dirty="0"/>
              <a:t>щит в обрамлении колосьев пшеницы. Щит рассечен на зеленое и красное поля. В верхней части щита – солнце с 24 равновеликими лучами. В нижней части щита – изображение золотой ракушки и эмблема волны. Над щитом – надпись «</a:t>
            </a:r>
            <a:r>
              <a:rPr lang="ru-RU" dirty="0" err="1"/>
              <a:t>Сакский</a:t>
            </a:r>
            <a:r>
              <a:rPr lang="ru-RU" dirty="0"/>
              <a:t> район». Под щитом – девизная лента с надписью «Вместе мы - сила». В основу герба положен варяжский щит – самая древняя форма щита, указывающая на глубокое историческое прошлое района. Колосья в обрамлении – эмблема плодородия. Указывает на специализацию экономики района.</a:t>
            </a:r>
            <a:endParaRPr lang="ru-RU" dirty="0"/>
          </a:p>
        </p:txBody>
      </p:sp>
      <p:pic>
        <p:nvPicPr>
          <p:cNvPr id="14" name="Объект 13"/>
          <p:cNvPicPr>
            <a:picLocks noGrp="1" noChangeAspect="1"/>
          </p:cNvPicPr>
          <p:nvPr>
            <p:ph sz="quarter" idx="14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21730" y="2239963"/>
            <a:ext cx="3450240" cy="3876675"/>
          </a:xfrm>
        </p:spPr>
      </p:pic>
    </p:spTree>
    <p:extLst>
      <p:ext uri="{BB962C8B-B14F-4D97-AF65-F5344CB8AC3E}">
        <p14:creationId xmlns:p14="http://schemas.microsoft.com/office/powerpoint/2010/main" val="3447004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Флаг </a:t>
            </a:r>
            <a:r>
              <a:rPr lang="ru-RU" b="1" dirty="0" err="1"/>
              <a:t>Сакского</a:t>
            </a:r>
            <a:r>
              <a:rPr lang="ru-RU" b="1" dirty="0"/>
              <a:t> района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>
            <a:normAutofit/>
          </a:bodyPr>
          <a:lstStyle/>
          <a:p>
            <a:pPr algn="just"/>
            <a:r>
              <a:rPr lang="ru-RU" sz="1600" dirty="0"/>
              <a:t>П</a:t>
            </a:r>
            <a:r>
              <a:rPr lang="ru-RU" sz="1600" dirty="0" smtClean="0"/>
              <a:t>рямоугольное </a:t>
            </a:r>
            <a:r>
              <a:rPr lang="ru-RU" sz="1600" dirty="0"/>
              <a:t>полотнище в соотношении 2 : 3, разделенное на 3 горизонтальные равновеликие полосы зеленого, красного и синего цветов, нижняя полоса синего цвета волнообразная. В центральной части флага изображение золотой ракушки. Зеленый – надежда, здоровье, свобода; поля, сады, виноградники. Красный – право, сила, любовь; героическое прошлое района. Синий – слава, верность, искренность; прибрежное положение, водные ресурсы: Черное море, озера (в </a:t>
            </a:r>
            <a:r>
              <a:rPr lang="ru-RU" sz="1600" dirty="0" err="1"/>
              <a:t>т.ч</a:t>
            </a:r>
            <a:r>
              <a:rPr lang="ru-RU" sz="1600" dirty="0"/>
              <a:t>. грязевые), минеральные источники.</a:t>
            </a:r>
            <a:endParaRPr lang="ru-RU" sz="1600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quarter" idx="14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025" y="2911685"/>
            <a:ext cx="3803650" cy="2533230"/>
          </a:xfrm>
        </p:spPr>
      </p:pic>
    </p:spTree>
    <p:extLst>
      <p:ext uri="{BB962C8B-B14F-4D97-AF65-F5344CB8AC3E}">
        <p14:creationId xmlns:p14="http://schemas.microsoft.com/office/powerpoint/2010/main" val="1600495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Объект 5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ru-RU" dirty="0"/>
              <a:t>Т</a:t>
            </a:r>
            <a:r>
              <a:rPr lang="ru-RU" dirty="0" smtClean="0"/>
              <a:t>ерритория </a:t>
            </a:r>
            <a:r>
              <a:rPr lang="ru-RU" dirty="0"/>
              <a:t>начинает активно осваиваться и заселяться со времен завоевания этого региона Митридатом </a:t>
            </a:r>
            <a:r>
              <a:rPr lang="ru-RU" dirty="0" err="1"/>
              <a:t>Евпатором</a:t>
            </a:r>
            <a:r>
              <a:rPr lang="ru-RU" dirty="0"/>
              <a:t> царем Понтийским во ІІ веке до н. э. Документальные свидетельства и данные археологических раскопок, проводимых на территории </a:t>
            </a:r>
            <a:r>
              <a:rPr lang="ru-RU" dirty="0" err="1"/>
              <a:t>Сакского</a:t>
            </a:r>
            <a:r>
              <a:rPr lang="ru-RU" dirty="0"/>
              <a:t> района подтверждают тот факт, что греки владели здесь колониями, именно они начали добывание соли для ее дельнейшей транспортировки в Грецию. Интересно, что греки сразу отметили лечебные свойства </a:t>
            </a:r>
            <a:r>
              <a:rPr lang="ru-RU" dirty="0" err="1"/>
              <a:t>сакских</a:t>
            </a:r>
            <a:r>
              <a:rPr lang="ru-RU" dirty="0"/>
              <a:t> грязей. Именно в эту пору Саки называли «</a:t>
            </a:r>
            <a:r>
              <a:rPr lang="ru-RU" dirty="0" err="1"/>
              <a:t>Парасин</a:t>
            </a:r>
            <a:r>
              <a:rPr lang="ru-RU" dirty="0"/>
              <a:t>», то есть город «владеющий землей, которая вылечивает любые раны». В произведениях древнеримского писатели Плиния (II ст. до н. э.) встречаются упоминания о лечебных свойствах </a:t>
            </a:r>
            <a:r>
              <a:rPr lang="ru-RU" dirty="0" err="1"/>
              <a:t>сакских</a:t>
            </a:r>
            <a:r>
              <a:rPr lang="ru-RU" dirty="0"/>
              <a:t> грязей. </a:t>
            </a:r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ИСТОРИЯ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1823139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476673"/>
            <a:ext cx="7745505" cy="564949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ru-RU" dirty="0" smtClean="0"/>
          </a:p>
          <a:p>
            <a:pPr algn="just"/>
            <a:r>
              <a:rPr lang="ru-RU" dirty="0" smtClean="0"/>
              <a:t>В </a:t>
            </a:r>
            <a:r>
              <a:rPr lang="ru-RU" dirty="0"/>
              <a:t>то время, когда Крымский полуостров вошел в состав Российской империи (1783 год), территория </a:t>
            </a:r>
            <a:r>
              <a:rPr lang="ru-RU" dirty="0" err="1"/>
              <a:t>Сакского</a:t>
            </a:r>
            <a:r>
              <a:rPr lang="ru-RU" dirty="0"/>
              <a:t> района была заселена представителями самых разных народов: греки, татары, частично русские. Люди, населяющие Саки, занимались, по большей части, </a:t>
            </a:r>
            <a:r>
              <a:rPr lang="ru-RU" dirty="0" err="1"/>
              <a:t>соледобычей</a:t>
            </a:r>
            <a:r>
              <a:rPr lang="ru-RU" dirty="0"/>
              <a:t>. </a:t>
            </a:r>
            <a:endParaRPr lang="ru-RU" dirty="0" smtClean="0"/>
          </a:p>
          <a:p>
            <a:pPr algn="just"/>
            <a:r>
              <a:rPr lang="ru-RU" dirty="0" smtClean="0"/>
              <a:t>Существует </a:t>
            </a:r>
            <a:r>
              <a:rPr lang="ru-RU" dirty="0"/>
              <a:t>несколько версий относительно этимологии города Саки. Некоторые считают, что свое современное название город Саки получил во времена правления императрицы Екатерины II. Дело в том, что «саками» персы именовали скифов, а так как при Екатерине II античность была в моде, эта связь послужила основой для названия города. </a:t>
            </a:r>
            <a:endParaRPr lang="ru-RU" dirty="0" smtClean="0"/>
          </a:p>
          <a:p>
            <a:pPr algn="just"/>
            <a:r>
              <a:rPr lang="ru-RU" dirty="0" smtClean="0"/>
              <a:t>Существует </a:t>
            </a:r>
            <a:r>
              <a:rPr lang="ru-RU" dirty="0"/>
              <a:t>другое мнение, согласно которому, слово «сак» переводится с татарского языка как «здоровье», а в греческом языке это слово обозначает «охраняющий, оберегающий». Следовательно, название Саки подразумевает целебные свойства грязей ее соленых озер. 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836628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99247" y="548681"/>
            <a:ext cx="7745505" cy="5577482"/>
          </a:xfrm>
        </p:spPr>
        <p:txBody>
          <a:bodyPr>
            <a:normAutofit fontScale="92500" lnSpcReduction="20000"/>
          </a:bodyPr>
          <a:lstStyle/>
          <a:p>
            <a:pPr algn="just" fontAlgn="base"/>
            <a:r>
              <a:rPr lang="ru-RU" dirty="0"/>
              <a:t>Со временем, известия о лечебных свойствах </a:t>
            </a:r>
            <a:r>
              <a:rPr lang="ru-RU" dirty="0" err="1"/>
              <a:t>сакских</a:t>
            </a:r>
            <a:r>
              <a:rPr lang="ru-RU" dirty="0"/>
              <a:t> грязей стали распространятся по территории центральной части огромной империи. Организованное сверху, начало лечения грязями </a:t>
            </a:r>
            <a:r>
              <a:rPr lang="ru-RU" dirty="0" err="1"/>
              <a:t>Сакского</a:t>
            </a:r>
            <a:r>
              <a:rPr lang="ru-RU" dirty="0"/>
              <a:t> озера датируется 1827 годом. Только в 1880 году в </a:t>
            </a:r>
            <a:r>
              <a:rPr lang="ru-RU" dirty="0" err="1"/>
              <a:t>Сакском</a:t>
            </a:r>
            <a:r>
              <a:rPr lang="ru-RU" dirty="0"/>
              <a:t> районе, стараниями местного земства, был открыт курорт. В 1917 году после свершения Октябрьской революции, курорт перешел в ведение государственных властей. </a:t>
            </a:r>
          </a:p>
          <a:p>
            <a:pPr algn="just" fontAlgn="base"/>
            <a:r>
              <a:rPr lang="ru-RU" dirty="0"/>
              <a:t>Свой современный районный статус и современные границы </a:t>
            </a:r>
            <a:r>
              <a:rPr lang="ru-RU" dirty="0" err="1"/>
              <a:t>Сакский</a:t>
            </a:r>
            <a:r>
              <a:rPr lang="ru-RU" dirty="0"/>
              <a:t> район получил в 1935 году. До этого года все населенные пункты района находились в составе Евпаторийского района. 26 января 1935 вошло в силу постановление Президиума </a:t>
            </a:r>
            <a:r>
              <a:rPr lang="ru-RU" dirty="0" err="1"/>
              <a:t>КрымЦИК</a:t>
            </a:r>
            <a:r>
              <a:rPr lang="ru-RU" dirty="0"/>
              <a:t> «Об образовании новой административной территориальной сети Крымской АССР». Именно в рамках данного административно-территориального преобразования был образован </a:t>
            </a:r>
            <a:r>
              <a:rPr lang="ru-RU" dirty="0" err="1"/>
              <a:t>Сакский</a:t>
            </a:r>
            <a:r>
              <a:rPr lang="ru-RU" dirty="0"/>
              <a:t> район. 11 февраля 1963 года в состав </a:t>
            </a:r>
            <a:r>
              <a:rPr lang="ru-RU" dirty="0" err="1"/>
              <a:t>Сакского</a:t>
            </a:r>
            <a:r>
              <a:rPr lang="ru-RU" dirty="0"/>
              <a:t> района вошли остальные территории Евпаторийского района. Саки получил статус курортного поселка и стал районным центром.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341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fontAlgn="base"/>
            <a:r>
              <a:rPr lang="ru-RU" dirty="0"/>
              <a:t>По предварительным итогам переписи населения в Крымском федеральном округе по состоянию на 14 октября 2014 года численность постоянного населения района составила -  79,3 тыс. жителей (в том числе 6639 городских (8,5 %) и 72661 сельских). Плотность населения составляет - 35,1 человека на км². </a:t>
            </a:r>
          </a:p>
          <a:p>
            <a:pPr algn="just" fontAlgn="base"/>
            <a:r>
              <a:rPr lang="ru-RU" dirty="0" err="1"/>
              <a:t>Сакский</a:t>
            </a:r>
            <a:r>
              <a:rPr lang="ru-RU" dirty="0"/>
              <a:t> район является многонациональным. Согласно статистическим данным, в районе преобладает русское население (45,2 %), на втором месте по численности находятся украинцы (31,5 %), также проживает много крымских татар (17,5 %), белорусов (2,2 %), поляков (0,2 %), молдаван (0,2 %). </a:t>
            </a:r>
          </a:p>
          <a:p>
            <a:pPr algn="just" fontAlgn="base"/>
            <a:r>
              <a:rPr lang="ru-RU" dirty="0"/>
              <a:t>Район состоит из 24 сельских поселений, которые объединяют 1 посёлок городского типа, 77 сёл и 1 посёлок.</a:t>
            </a:r>
          </a:p>
          <a:p>
            <a:pPr algn="just" fontAlgn="base"/>
            <a:r>
              <a:rPr lang="ru-RU" dirty="0"/>
              <a:t>Город Саки, являющийся центром района, сам в его состав не входит, так как входит в число городов республиканского подчинения. Саки находятся на расстоянии 46 км от Симферополя.</a:t>
            </a: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/>
              <a:t>Население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4827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build="p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41</TotalTime>
  <Words>674</Words>
  <Application>Microsoft Office PowerPoint</Application>
  <PresentationFormat>Экран (4:3)</PresentationFormat>
  <Paragraphs>53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Твердый переплет</vt:lpstr>
      <vt:lpstr>К 85-ЛЕТИЮ САКСКОГО РАЙОНА</vt:lpstr>
      <vt:lpstr>ЮБИЛЕЙНЫЙ ГОД</vt:lpstr>
      <vt:lpstr>ГЕОГРАФИЧЕСКОЕ МЕСТОРАСПОЛОЖЕНИЕ И КЛИМАТИЧЕСКИЕ ОСОБЕННОСТИ</vt:lpstr>
      <vt:lpstr>Герб Сакского района</vt:lpstr>
      <vt:lpstr>Флаг Сакского района</vt:lpstr>
      <vt:lpstr>ИСТОРИЯ</vt:lpstr>
      <vt:lpstr>Презентация PowerPoint</vt:lpstr>
      <vt:lpstr>Презентация PowerPoint</vt:lpstr>
      <vt:lpstr>Население</vt:lpstr>
      <vt:lpstr>Природные ресурсы</vt:lpstr>
      <vt:lpstr>Исторические и культурные памятники</vt:lpstr>
      <vt:lpstr>Знаменательные даты района</vt:lpstr>
      <vt:lpstr>«…Не зная прошлого, невозможно понять подлинный смысл настоящего и цели будущего.»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 85-ЛЕТИЮ САКСКОГО РАЙОНА</dc:title>
  <dc:creator>Натали</dc:creator>
  <cp:lastModifiedBy>Натали</cp:lastModifiedBy>
  <cp:revision>5</cp:revision>
  <dcterms:created xsi:type="dcterms:W3CDTF">2020-01-16T12:16:14Z</dcterms:created>
  <dcterms:modified xsi:type="dcterms:W3CDTF">2020-01-16T13:08:23Z</dcterms:modified>
</cp:coreProperties>
</file>